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3" r:id="rId16"/>
    <p:sldId id="277" r:id="rId17"/>
    <p:sldId id="278" r:id="rId18"/>
    <p:sldId id="279" r:id="rId19"/>
    <p:sldId id="276" r:id="rId20"/>
    <p:sldId id="270" r:id="rId21"/>
    <p:sldId id="271" r:id="rId22"/>
    <p:sldId id="27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3701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77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34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924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228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1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65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315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58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226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79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73CCE96-E274-4672-B89C-C3CB074FEB12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60007A3-CA8C-467A-937D-145E89504A7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707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BFCE1-462D-46C3-8A2D-E1022B4F3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5105" y="2085788"/>
            <a:ext cx="9155953" cy="1652494"/>
          </a:xfrm>
        </p:spPr>
        <p:txBody>
          <a:bodyPr anchor="b">
            <a:normAutofit/>
          </a:bodyPr>
          <a:lstStyle/>
          <a:p>
            <a:r>
              <a:rPr lang="en-US" sz="4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Restaurant Recommendation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AAB0A5-64BF-400D-8847-ACC4FCA0F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3948056"/>
            <a:ext cx="6096000" cy="830134"/>
          </a:xfrm>
        </p:spPr>
        <p:txBody>
          <a:bodyPr anchor="t">
            <a:normAutofit/>
          </a:bodyPr>
          <a:lstStyle/>
          <a:p>
            <a:endParaRPr 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249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2492A-1D60-45DB-B0F2-26C16814D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Interpretation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C8095E-99D9-4540-8496-80B9177038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0734" y="1846263"/>
            <a:ext cx="5950858" cy="4022725"/>
          </a:xfrm>
        </p:spPr>
      </p:pic>
    </p:spTree>
    <p:extLst>
      <p:ext uri="{BB962C8B-B14F-4D97-AF65-F5344CB8AC3E}">
        <p14:creationId xmlns:p14="http://schemas.microsoft.com/office/powerpoint/2010/main" val="1967932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340F3-0896-4364-9CC2-8E11E489B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Interpretation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3821E5-0C23-4F58-97B9-9826794B4D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3823" y="1873157"/>
            <a:ext cx="8604353" cy="4022725"/>
          </a:xfrm>
        </p:spPr>
      </p:pic>
    </p:spTree>
    <p:extLst>
      <p:ext uri="{BB962C8B-B14F-4D97-AF65-F5344CB8AC3E}">
        <p14:creationId xmlns:p14="http://schemas.microsoft.com/office/powerpoint/2010/main" val="3584566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2CC92-CD19-4FCC-95C8-19EB8798A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Interpretation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9DDC7A-9D7F-435E-A1C6-53FB3EC69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2350" y="2266950"/>
            <a:ext cx="7667625" cy="3181350"/>
          </a:xfrm>
        </p:spPr>
      </p:pic>
    </p:spTree>
    <p:extLst>
      <p:ext uri="{BB962C8B-B14F-4D97-AF65-F5344CB8AC3E}">
        <p14:creationId xmlns:p14="http://schemas.microsoft.com/office/powerpoint/2010/main" val="3804101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F400E-DECC-4970-AB11-BA0301260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Interpretation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704761-FA89-49DF-BDD6-58A43BEBCF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1243" y="1846263"/>
            <a:ext cx="7449840" cy="4022725"/>
          </a:xfrm>
        </p:spPr>
      </p:pic>
    </p:spTree>
    <p:extLst>
      <p:ext uri="{BB962C8B-B14F-4D97-AF65-F5344CB8AC3E}">
        <p14:creationId xmlns:p14="http://schemas.microsoft.com/office/powerpoint/2010/main" val="3441002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8A27-5A1A-4FDF-AA5C-64B3F5C98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Interpretation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A0260C-946C-4280-A78A-C9493496B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0099" y="1846263"/>
            <a:ext cx="7472128" cy="4022725"/>
          </a:xfrm>
        </p:spPr>
      </p:pic>
    </p:spTree>
    <p:extLst>
      <p:ext uri="{BB962C8B-B14F-4D97-AF65-F5344CB8AC3E}">
        <p14:creationId xmlns:p14="http://schemas.microsoft.com/office/powerpoint/2010/main" val="1027583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56AB8-22A2-49F4-BD10-4F95EFC2F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2C4F1-CC1E-452E-84CC-0A28433EF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Python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en-US" dirty="0" err="1"/>
              <a:t>Numpy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Pandas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Flask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Spark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NLTK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Text Blob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/>
              <a:t> Mongo 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00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ED168-834B-4BDA-BE36-FF1CA349D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of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D0791-A6A6-4050-9AC3-3DF242649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000" dirty="0"/>
              <a:t># Data Preprocessing</a:t>
            </a:r>
          </a:p>
          <a:p>
            <a:r>
              <a:rPr lang="en-US" sz="2000" dirty="0"/>
              <a:t>* Removed unwanted and redundant features from the dataset.</a:t>
            </a:r>
          </a:p>
          <a:p>
            <a:r>
              <a:rPr lang="en-US" sz="2000" dirty="0"/>
              <a:t>* Removed null values as the percentage of those null values were very small.</a:t>
            </a:r>
          </a:p>
          <a:p>
            <a:r>
              <a:rPr lang="en-US" sz="2000" dirty="0"/>
              <a:t>* Removed duplicate values.</a:t>
            </a:r>
          </a:p>
          <a:p>
            <a:r>
              <a:rPr lang="en-US" sz="2000" dirty="0"/>
              <a:t>* Did Feature Engineering with all the remaining features to obtain data in required format.</a:t>
            </a:r>
          </a:p>
          <a:p>
            <a:endParaRPr lang="en-US" sz="2000" dirty="0"/>
          </a:p>
          <a:p>
            <a:r>
              <a:rPr lang="en-US" sz="2000" dirty="0"/>
              <a:t># Exploratory Data Analysis</a:t>
            </a:r>
          </a:p>
          <a:p>
            <a:r>
              <a:rPr lang="en-US" sz="2000" dirty="0"/>
              <a:t>* With all the available data, some exploratory data analysis was done.</a:t>
            </a:r>
          </a:p>
          <a:p>
            <a:r>
              <a:rPr lang="en-US" sz="2000" dirty="0"/>
              <a:t>* Using different combinations of features for bar graph.</a:t>
            </a:r>
          </a:p>
          <a:p>
            <a:r>
              <a:rPr lang="en-US" sz="2000" dirty="0"/>
              <a:t>* As well as using geographical heatmaps to understand the locations of the restaurants.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906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76C04-DE84-4B70-BCCE-5086DB3C9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of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78193-B4D3-4BDD-B68C-850ACC98A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# NLP - Sentiment Analysis</a:t>
            </a:r>
          </a:p>
          <a:p>
            <a:r>
              <a:rPr lang="en-US" sz="2000" dirty="0"/>
              <a:t>* As the restaurants had multiple reviews, we had to get sentiments for those reviews.</a:t>
            </a:r>
          </a:p>
          <a:p>
            <a:r>
              <a:rPr lang="en-US" sz="2000" dirty="0"/>
              <a:t>* For processing and sentiment analysis of those reviews we used NLTK library and </a:t>
            </a:r>
            <a:r>
              <a:rPr lang="en-US" sz="2000" dirty="0" err="1"/>
              <a:t>TextBlob</a:t>
            </a:r>
            <a:r>
              <a:rPr lang="en-US" sz="2000" dirty="0"/>
              <a:t> library.</a:t>
            </a:r>
          </a:p>
          <a:p>
            <a:r>
              <a:rPr lang="en-US" sz="2000" dirty="0"/>
              <a:t>* Using scores for all those reviews, we calculated the average score for each restaurant.</a:t>
            </a:r>
          </a:p>
          <a:p>
            <a:r>
              <a:rPr lang="en-US" sz="2000" dirty="0"/>
              <a:t># Score</a:t>
            </a:r>
          </a:p>
          <a:p>
            <a:r>
              <a:rPr lang="en-US" sz="2000" dirty="0"/>
              <a:t>* Now, we had overall rating for the restaurant, number of votes and sentiment score.</a:t>
            </a:r>
          </a:p>
          <a:p>
            <a:r>
              <a:rPr lang="en-US" sz="2000" dirty="0"/>
              <a:t>* We had to consider all these scores as to get the better result.</a:t>
            </a:r>
          </a:p>
          <a:p>
            <a:r>
              <a:rPr lang="en-US" sz="2000" dirty="0"/>
              <a:t>* We computed the final score by multiplying all these three features, which will be used for recommendations.</a:t>
            </a:r>
          </a:p>
          <a:p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8686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BAA1A-6D43-41F9-A8B8-358057F15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of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811AF-35AD-4B51-8BA5-19B8A3100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/>
              <a:t>  # Limitations</a:t>
            </a:r>
          </a:p>
          <a:p>
            <a:r>
              <a:rPr lang="en-US" sz="2000" dirty="0"/>
              <a:t>* After all these steps, we understood there is one limitation of this model.</a:t>
            </a:r>
          </a:p>
          <a:p>
            <a:r>
              <a:rPr lang="en-US" sz="2000" dirty="0"/>
              <a:t>* The person in the middle of two clusters </a:t>
            </a:r>
            <a:r>
              <a:rPr lang="en-US" sz="2000" dirty="0" err="1"/>
              <a:t>wil</a:t>
            </a:r>
            <a:r>
              <a:rPr lang="en-US" sz="2000" dirty="0"/>
              <a:t> be shown restaurants from only one cluster which will it belong.</a:t>
            </a:r>
          </a:p>
          <a:p>
            <a:r>
              <a:rPr lang="en-US" sz="2000" dirty="0"/>
              <a:t>* It is not useful as the nearer better restaurant may be present in the other cluster.</a:t>
            </a:r>
          </a:p>
          <a:p>
            <a:endParaRPr lang="en-US" sz="2000" dirty="0"/>
          </a:p>
          <a:p>
            <a:r>
              <a:rPr lang="en-US" sz="2000" dirty="0"/>
              <a:t># Overcoming Problem</a:t>
            </a:r>
          </a:p>
          <a:p>
            <a:r>
              <a:rPr lang="en-US" sz="2000" dirty="0"/>
              <a:t>* After </a:t>
            </a:r>
            <a:r>
              <a:rPr lang="en-US" sz="2000" dirty="0" err="1"/>
              <a:t>analysing</a:t>
            </a:r>
            <a:r>
              <a:rPr lang="en-US" sz="2000" dirty="0"/>
              <a:t> the above problem, I started studying different patterns of clusters, but couldn't find any better option.</a:t>
            </a:r>
          </a:p>
          <a:p>
            <a:r>
              <a:rPr lang="en-US" sz="2000" dirty="0"/>
              <a:t>* After a certain research I understood that, MongoDB geospatial indexing can be used in it.</a:t>
            </a:r>
          </a:p>
          <a:p>
            <a:r>
              <a:rPr lang="en-US" sz="2000" dirty="0"/>
              <a:t>* Using geospatial indexing, we could get the restaurants present in the certain radius from the given coordinates.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578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E55AB-8574-450C-9C52-C26EA1E63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of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F3370-F9A9-4E9F-961A-0D327BBC9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# MongoDB implementation</a:t>
            </a:r>
          </a:p>
          <a:p>
            <a:r>
              <a:rPr lang="en-US" sz="1800" dirty="0"/>
              <a:t>* Using </a:t>
            </a:r>
            <a:r>
              <a:rPr lang="en-US" sz="1800" dirty="0" err="1"/>
              <a:t>PyMongo</a:t>
            </a:r>
            <a:r>
              <a:rPr lang="en-US" sz="1800" dirty="0"/>
              <a:t> library, we loaded </a:t>
            </a:r>
            <a:r>
              <a:rPr lang="en-US" sz="1800" dirty="0" err="1"/>
              <a:t>thedata</a:t>
            </a:r>
            <a:r>
              <a:rPr lang="en-US" sz="1800" dirty="0"/>
              <a:t> into the MongoDB database collection.</a:t>
            </a:r>
          </a:p>
          <a:p>
            <a:r>
              <a:rPr lang="en-US" sz="1800" dirty="0"/>
              <a:t>* Then created array of coordinates as per </a:t>
            </a:r>
            <a:r>
              <a:rPr lang="en-US" sz="1800" dirty="0" err="1"/>
              <a:t>reaquirement</a:t>
            </a:r>
            <a:r>
              <a:rPr lang="en-US" sz="1800" dirty="0"/>
              <a:t>.</a:t>
            </a:r>
          </a:p>
          <a:p>
            <a:r>
              <a:rPr lang="en-US" sz="1800" dirty="0"/>
              <a:t>* Created geospatial indexes in the </a:t>
            </a:r>
            <a:r>
              <a:rPr lang="en-US" sz="1800" dirty="0" err="1"/>
              <a:t>coordianates</a:t>
            </a:r>
            <a:r>
              <a:rPr lang="en-US" sz="1800" dirty="0"/>
              <a:t> feature.</a:t>
            </a:r>
          </a:p>
          <a:p>
            <a:r>
              <a:rPr lang="en-US" sz="1800" dirty="0"/>
              <a:t>* Implemented the logic for getting top ten restaurants from </a:t>
            </a:r>
            <a:r>
              <a:rPr lang="en-US" sz="1800" dirty="0" err="1"/>
              <a:t>mongodb</a:t>
            </a:r>
            <a:r>
              <a:rPr lang="en-US" sz="1800" dirty="0"/>
              <a:t> in </a:t>
            </a:r>
            <a:r>
              <a:rPr lang="en-US" sz="1800" dirty="0" err="1"/>
              <a:t>pymongo</a:t>
            </a:r>
            <a:r>
              <a:rPr lang="en-US" sz="1800" dirty="0"/>
              <a:t>.</a:t>
            </a:r>
          </a:p>
          <a:p>
            <a:r>
              <a:rPr lang="en-US" sz="1800" dirty="0"/>
              <a:t># Deployment</a:t>
            </a:r>
          </a:p>
          <a:p>
            <a:r>
              <a:rPr lang="en-US" sz="1800" dirty="0"/>
              <a:t>* The whole project is deployed on the AWS cloud.</a:t>
            </a:r>
          </a:p>
          <a:p>
            <a:r>
              <a:rPr lang="en-US" sz="1800" dirty="0"/>
              <a:t>* We used ec2 instance for deployment.</a:t>
            </a:r>
          </a:p>
          <a:p>
            <a:r>
              <a:rPr lang="en-US" sz="1800" dirty="0"/>
              <a:t>* Firstly we created the environment for the project on the instance by installing required packages.</a:t>
            </a:r>
          </a:p>
          <a:p>
            <a:r>
              <a:rPr lang="en-US" sz="1800" dirty="0"/>
              <a:t>* Installed MongoDB 4.4.9 using it's </a:t>
            </a:r>
            <a:r>
              <a:rPr lang="en-US" sz="1800" dirty="0" err="1"/>
              <a:t>debian</a:t>
            </a:r>
            <a:r>
              <a:rPr lang="en-US" sz="1800" dirty="0"/>
              <a:t> package.</a:t>
            </a:r>
          </a:p>
          <a:p>
            <a:r>
              <a:rPr lang="en-US" sz="1800" dirty="0"/>
              <a:t>* And the whole project was deployed.</a:t>
            </a:r>
          </a:p>
        </p:txBody>
      </p:sp>
    </p:spTree>
    <p:extLst>
      <p:ext uri="{BB962C8B-B14F-4D97-AF65-F5344CB8AC3E}">
        <p14:creationId xmlns:p14="http://schemas.microsoft.com/office/powerpoint/2010/main" val="4014475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767A5-BE1F-459C-BDB4-4070577CA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2B3B6-49F7-41C1-9FD6-8127D5227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Introduction of Topic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Our Approach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Data Analysis and Interpretation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Technology Used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Steps of Project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User Interface</a:t>
            </a:r>
          </a:p>
        </p:txBody>
      </p:sp>
    </p:spTree>
    <p:extLst>
      <p:ext uri="{BB962C8B-B14F-4D97-AF65-F5344CB8AC3E}">
        <p14:creationId xmlns:p14="http://schemas.microsoft.com/office/powerpoint/2010/main" val="1978180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11DD8-6A51-4D5C-BDAA-1ECAA27B6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24ED97-7CDF-4D58-AA9B-20769EB65C2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321" y="2091086"/>
            <a:ext cx="6575684" cy="353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140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EC906-3FC7-4F67-95A0-9B73CE60B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4F7390-13EA-4CDE-89C7-115C66F0828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4093" y="1846263"/>
            <a:ext cx="7484139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2023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2D777-A16E-45D9-8106-51BE7B1F3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6D6D4-A960-4543-9772-8734B2B5A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9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61387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22B3C-8522-4B9A-8CD3-77D6DF66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of 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90121-5B14-40CE-B6E4-F53D841C0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66700" marR="613410" algn="just">
              <a:spcBef>
                <a:spcPts val="41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 modern consumers, we greatly benefit from Restaurant Recommendation Applications. It is so convenient to get a list of restaurants that match our preferences without much clicking, comparing, and browsing through a long list of reviews for each single business.</a:t>
            </a:r>
          </a:p>
          <a:p>
            <a:pPr marL="266700" marR="615950" algn="just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this project, we want to reduce human effort of filtering a lot of things and provide them a fine User Interface with less filtering and selection options so that every customer can find a better restaurant in couple of seconds.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91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59CD4-DDB7-43F1-96DC-6B0834D9D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4D607-3938-4400-A8C1-D83A810E8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developed a recommendation engine which uses </a:t>
            </a:r>
            <a:r>
              <a:rPr lang="en-US" dirty="0" err="1"/>
              <a:t>GeoSpatial</a:t>
            </a:r>
            <a:r>
              <a:rPr lang="en-US" dirty="0"/>
              <a:t> feature provided by Mongo DB.</a:t>
            </a:r>
          </a:p>
          <a:p>
            <a:r>
              <a:rPr lang="en-US" dirty="0"/>
              <a:t>We take user Address, Budget and Distance they want restaurant in and suggest them top rated restaurants near to them.</a:t>
            </a:r>
          </a:p>
        </p:txBody>
      </p:sp>
    </p:spTree>
    <p:extLst>
      <p:ext uri="{BB962C8B-B14F-4D97-AF65-F5344CB8AC3E}">
        <p14:creationId xmlns:p14="http://schemas.microsoft.com/office/powerpoint/2010/main" val="2507262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A0033-851C-4508-94EC-7871A3AA2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Interpretation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9EF193-5B50-4AFD-BF44-0372703F98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3275" y="1846263"/>
            <a:ext cx="6345775" cy="4022725"/>
          </a:xfrm>
        </p:spPr>
      </p:pic>
    </p:spTree>
    <p:extLst>
      <p:ext uri="{BB962C8B-B14F-4D97-AF65-F5344CB8AC3E}">
        <p14:creationId xmlns:p14="http://schemas.microsoft.com/office/powerpoint/2010/main" val="1906955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11CB6-751C-4958-9430-568C40CC5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Interpretation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AF21A1-C583-489D-8A64-241B6F5AF4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2642" y="1846263"/>
            <a:ext cx="6287042" cy="4022725"/>
          </a:xfrm>
        </p:spPr>
      </p:pic>
    </p:spTree>
    <p:extLst>
      <p:ext uri="{BB962C8B-B14F-4D97-AF65-F5344CB8AC3E}">
        <p14:creationId xmlns:p14="http://schemas.microsoft.com/office/powerpoint/2010/main" val="4159908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6F699-70C0-4021-B994-E188FF1D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Interpretation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E544EE-5555-4904-A27D-192BFD32A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7801" y="1846263"/>
            <a:ext cx="6616723" cy="4022725"/>
          </a:xfrm>
        </p:spPr>
      </p:pic>
    </p:spTree>
    <p:extLst>
      <p:ext uri="{BB962C8B-B14F-4D97-AF65-F5344CB8AC3E}">
        <p14:creationId xmlns:p14="http://schemas.microsoft.com/office/powerpoint/2010/main" val="3743575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42903-FDFF-4A57-B85F-AF424941A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Interpretation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F1548C-4E1B-4195-A606-F76A94246A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6813" y="2252663"/>
            <a:ext cx="4838700" cy="3209925"/>
          </a:xfrm>
        </p:spPr>
      </p:pic>
    </p:spTree>
    <p:extLst>
      <p:ext uri="{BB962C8B-B14F-4D97-AF65-F5344CB8AC3E}">
        <p14:creationId xmlns:p14="http://schemas.microsoft.com/office/powerpoint/2010/main" val="1524629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4A605-C9F2-4663-9E3B-56754D494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and Interpretation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62BFF5-0912-46BD-88C1-14E6B0D258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1113" y="2247900"/>
            <a:ext cx="4610100" cy="3219450"/>
          </a:xfrm>
        </p:spPr>
      </p:pic>
    </p:spTree>
    <p:extLst>
      <p:ext uri="{BB962C8B-B14F-4D97-AF65-F5344CB8AC3E}">
        <p14:creationId xmlns:p14="http://schemas.microsoft.com/office/powerpoint/2010/main" val="319168159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31</TotalTime>
  <Words>664</Words>
  <Application>Microsoft Office PowerPoint</Application>
  <PresentationFormat>Widescreen</PresentationFormat>
  <Paragraphs>79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Calibri Light</vt:lpstr>
      <vt:lpstr>Times New Roman</vt:lpstr>
      <vt:lpstr>Wingdings</vt:lpstr>
      <vt:lpstr>Retrospect</vt:lpstr>
      <vt:lpstr>Restaurant Recommendation System</vt:lpstr>
      <vt:lpstr>Content</vt:lpstr>
      <vt:lpstr>Introduction of Topic</vt:lpstr>
      <vt:lpstr>Our Approach</vt:lpstr>
      <vt:lpstr>Data Analysis and Interpretation</vt:lpstr>
      <vt:lpstr>Data Analysis and Interpretation</vt:lpstr>
      <vt:lpstr>Data Analysis and Interpretation</vt:lpstr>
      <vt:lpstr>Data Analysis and Interpretation</vt:lpstr>
      <vt:lpstr>Data Analysis and Interpretation</vt:lpstr>
      <vt:lpstr>Data Analysis and Interpretation</vt:lpstr>
      <vt:lpstr>Data Analysis and Interpretation</vt:lpstr>
      <vt:lpstr>Data Analysis and Interpretation</vt:lpstr>
      <vt:lpstr>Data Analysis and Interpretation</vt:lpstr>
      <vt:lpstr>Data Analysis and Interpretation</vt:lpstr>
      <vt:lpstr>Technology Used</vt:lpstr>
      <vt:lpstr>Steps of Project</vt:lpstr>
      <vt:lpstr>Steps of Project</vt:lpstr>
      <vt:lpstr>Steps of Project</vt:lpstr>
      <vt:lpstr>Steps of Project</vt:lpstr>
      <vt:lpstr>User Interface</vt:lpstr>
      <vt:lpstr>User Interface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Restaurant Recommendation System</dc:title>
  <dc:creator>Himanshu Nehchalani</dc:creator>
  <cp:lastModifiedBy>Himanshu Nehchalani</cp:lastModifiedBy>
  <cp:revision>12</cp:revision>
  <dcterms:created xsi:type="dcterms:W3CDTF">2021-09-23T14:03:54Z</dcterms:created>
  <dcterms:modified xsi:type="dcterms:W3CDTF">2021-09-24T06:27:42Z</dcterms:modified>
</cp:coreProperties>
</file>

<file path=docProps/thumbnail.jpeg>
</file>